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  <p:sldMasterId id="2147483986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6" r:id="rId4"/>
    <p:sldId id="274" r:id="rId5"/>
    <p:sldId id="285" r:id="rId6"/>
    <p:sldId id="284" r:id="rId7"/>
    <p:sldId id="281" r:id="rId8"/>
    <p:sldId id="282" r:id="rId9"/>
    <p:sldId id="283" r:id="rId10"/>
    <p:sldId id="275" r:id="rId11"/>
    <p:sldId id="279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33"/>
    <a:srgbClr val="C0A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642" autoAdjust="0"/>
  </p:normalViewPr>
  <p:slideViewPr>
    <p:cSldViewPr snapToGrid="0" snapToObjects="1">
      <p:cViewPr>
        <p:scale>
          <a:sx n="100" d="100"/>
          <a:sy n="100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lwawsr0601\PLWAW\Departments\Democratisation\DGGU\Democratic%20%20Governance\Studies%20and%20Ideas\TI%20Trust%20Index\Ethics%20Trust%20in%20Institutions%202010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Political Parties</c:v>
                </c:pt>
                <c:pt idx="1">
                  <c:v>Parliament/Legislature</c:v>
                </c:pt>
                <c:pt idx="2">
                  <c:v>NGOs</c:v>
                </c:pt>
                <c:pt idx="3">
                  <c:v>Judiciary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66</c:v>
                </c:pt>
                <c:pt idx="1">
                  <c:v>56.976190476190474</c:v>
                </c:pt>
                <c:pt idx="2">
                  <c:v>26.738095238095237</c:v>
                </c:pt>
                <c:pt idx="3">
                  <c:v>52.357142857142854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Political Parties</c:v>
                </c:pt>
                <c:pt idx="1">
                  <c:v>Parliament/Legislature</c:v>
                </c:pt>
                <c:pt idx="2">
                  <c:v>NGOs</c:v>
                </c:pt>
                <c:pt idx="3">
                  <c:v>Judiciary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61</c:v>
                </c:pt>
                <c:pt idx="1">
                  <c:v>50</c:v>
                </c:pt>
                <c:pt idx="2">
                  <c:v>22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75680"/>
        <c:axId val="29977216"/>
      </c:barChart>
      <c:catAx>
        <c:axId val="29975680"/>
        <c:scaling>
          <c:orientation val="minMax"/>
        </c:scaling>
        <c:delete val="0"/>
        <c:axPos val="l"/>
        <c:majorTickMark val="out"/>
        <c:minorTickMark val="none"/>
        <c:tickLblPos val="nextTo"/>
        <c:crossAx val="29977216"/>
        <c:crosses val="autoZero"/>
        <c:auto val="1"/>
        <c:lblAlgn val="ctr"/>
        <c:lblOffset val="100"/>
        <c:noMultiLvlLbl val="0"/>
      </c:catAx>
      <c:valAx>
        <c:axId val="2997721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9975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DD172-A23B-43B1-94B6-869A7479480E}" type="datetimeFigureOut">
              <a:rPr lang="en-GB" smtClean="0"/>
              <a:t>08/05/2014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6FC8A-039A-4CD8-92DC-E8835F3347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6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8D3CB9-0A79-4F06-B7E3-C03102A6DCBD}" type="datetimeFigureOut">
              <a:rPr lang="en-US"/>
              <a:pPr>
                <a:defRPr/>
              </a:pPr>
              <a:t>5/8/2014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6585"/>
            <a:ext cx="5436909" cy="4467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4464D5-D7BD-4643-83BA-0E661C1FB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7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6DA4D4-0C55-43B2-ADEE-DBC8B82D28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351D8-24F3-46DC-AD47-6BA1CAA5A41E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627-C324-4286-AE2B-E14D758804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088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36C89-D971-4339-84C5-C47D0B91F72D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44788-024F-4BA0-BFA6-5C8940C6DC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4FA9C-376A-4581-A44A-8E6FCA66C90E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227AC-185B-45DA-8244-3597E58535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705C-2EAA-44DB-8631-2F73749C4444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C8B6-3960-4D41-8D36-BE0CB0817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4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DAA6-4CB6-4754-B8F2-006AEA1D1E63}" type="datetime2">
              <a:rPr lang="en-US"/>
              <a:pPr>
                <a:defRPr/>
              </a:pPr>
              <a:t>Thursday, May 08, 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9F57-A9CB-409B-81FB-547D12B77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4587-0A8A-4F06-86AA-CD72D83F86C9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D318-3F63-4505-A700-45CDECCF1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8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FD31-4E70-4C46-9DE5-3F32AFCDF972}" type="datetime2">
              <a:rPr lang="en-US"/>
              <a:pPr>
                <a:defRPr/>
              </a:pPr>
              <a:t>Thursday, May 08, 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60C8-84A3-416F-8DE3-7C6DB3CC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8074-AB2B-4356-A895-28C1DECC35DE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4000-9FDA-49AA-BBD7-F006BCEBA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2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DFC3-76E4-4258-98DF-99273465D26D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6EBB-354F-4424-8E16-9D71C6CD3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9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6BF5-6784-409E-A0E5-15CB435606BC}" type="datetime2">
              <a:rPr lang="en-US"/>
              <a:pPr>
                <a:defRPr/>
              </a:pPr>
              <a:t>Thursday, May 08, 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6CBC-A7A7-4032-BBFB-A48E368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3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6D91-7E75-4798-8012-2BAC30EE3131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FE2-ACF5-4694-A27C-435CF5459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2705C-2EAA-44DB-8631-2F73749C4444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EC8B6-3960-4D41-8D36-BE0CB08177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52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6C89-D971-4339-84C5-C47D0B91F72D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4788-024F-4BA0-BFA6-5C8940C6D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0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FA9C-376A-4581-A44A-8E6FCA66C90E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27AC-185B-45DA-8244-3597E5853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EDAA6-4CB6-4754-B8F2-006AEA1D1E63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99F57-A9CB-409B-81FB-547D12B77D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4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D4587-0A8A-4F06-86AA-CD72D83F86C9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DD318-3F63-4505-A700-45CDECCF15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EAFD31-4E70-4C46-9DE5-3F32AFCDF972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960C8-84A3-416F-8DE3-7C6DB3CC78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7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58074-AB2B-4356-A895-28C1DECC35DE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54000-9FDA-49AA-BBD7-F006BCEBAD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6DFC3-76E4-4258-98DF-99273465D26D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96EBB-354F-4424-8E16-9D71C6CD3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56BF5-6784-409E-A0E5-15CB435606BC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26CBC-A7A7-4032-BBFB-A48E368105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26D91-7E75-4798-8012-2BAC30EE3131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80FE2-ACF5-4694-A27C-435CF54590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7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1351D8-24F3-46DC-AD47-6BA1CAA5A41E}" type="datetime2">
              <a:rPr lang="en-US" smtClean="0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BA6627-C324-4286-AE2B-E14D758804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6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91351D8-24F3-46DC-AD47-6BA1CAA5A41E}" type="datetime2">
              <a:rPr lang="en-US"/>
              <a:pPr>
                <a:defRPr/>
              </a:pPr>
              <a:t>Thursday, May 08,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BA6627-C324-4286-AE2B-E14D75880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sce.org/odi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" Type="http://schemas.openxmlformats.org/officeDocument/2006/relationships/image" Target="../media/image6.wmf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wmf"/><Relationship Id="rId17" Type="http://schemas.openxmlformats.org/officeDocument/2006/relationships/image" Target="../media/image20.png"/><Relationship Id="rId25" Type="http://schemas.openxmlformats.org/officeDocument/2006/relationships/image" Target="../media/image28.wmf"/><Relationship Id="rId2" Type="http://schemas.openxmlformats.org/officeDocument/2006/relationships/image" Target="../media/image5.wmf"/><Relationship Id="rId16" Type="http://schemas.openxmlformats.org/officeDocument/2006/relationships/image" Target="../media/image19.png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png"/><Relationship Id="rId24" Type="http://schemas.openxmlformats.org/officeDocument/2006/relationships/image" Target="../media/image27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28" Type="http://schemas.openxmlformats.org/officeDocument/2006/relationships/image" Target="../media/image2.png"/><Relationship Id="rId10" Type="http://schemas.openxmlformats.org/officeDocument/2006/relationships/image" Target="../media/image13.wmf"/><Relationship Id="rId19" Type="http://schemas.openxmlformats.org/officeDocument/2006/relationships/image" Target="../media/image22.png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png"/><Relationship Id="rId22" Type="http://schemas.openxmlformats.org/officeDocument/2006/relationships/image" Target="../media/image25.wmf"/><Relationship Id="rId27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53989"/>
            <a:ext cx="1057275" cy="82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/>
          </p:cNvSpPr>
          <p:nvPr/>
        </p:nvSpPr>
        <p:spPr bwMode="auto">
          <a:xfrm>
            <a:off x="533400" y="1050925"/>
            <a:ext cx="81915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2800" b="1" dirty="0" smtClean="0">
                <a:solidFill>
                  <a:srgbClr val="CC0000"/>
                </a:solidFill>
              </a:rPr>
              <a:t>Professional </a:t>
            </a:r>
            <a:r>
              <a:rPr lang="en-GB" sz="2800" b="1" dirty="0">
                <a:solidFill>
                  <a:srgbClr val="CC0000"/>
                </a:solidFill>
              </a:rPr>
              <a:t>and Ethical Standards for Parliamentarians in OSCE Region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13315" name="Title 1"/>
          <p:cNvSpPr>
            <a:spLocks/>
          </p:cNvSpPr>
          <p:nvPr/>
        </p:nvSpPr>
        <p:spPr bwMode="auto">
          <a:xfrm>
            <a:off x="685800" y="3232150"/>
            <a:ext cx="81915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3317" name="Rectangle 96"/>
          <p:cNvSpPr>
            <a:spLocks noChangeArrowheads="1"/>
          </p:cNvSpPr>
          <p:nvPr/>
        </p:nvSpPr>
        <p:spPr bwMode="auto">
          <a:xfrm>
            <a:off x="4629150" y="1779022"/>
            <a:ext cx="42481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b="1" dirty="0">
                <a:cs typeface="Times New Roman" pitchFamily="18" charset="0"/>
              </a:rPr>
              <a:t> </a:t>
            </a:r>
            <a:endParaRPr lang="en-AU" sz="1600" b="1" dirty="0" smtClean="0">
              <a:cs typeface="Times New Roman" pitchFamily="18" charset="0"/>
            </a:endParaRPr>
          </a:p>
          <a:p>
            <a:pPr algn="just"/>
            <a:endParaRPr lang="en-AU" sz="1200" b="1" dirty="0" smtClean="0">
              <a:cs typeface="Times New Roman" pitchFamily="18" charset="0"/>
            </a:endParaRPr>
          </a:p>
          <a:p>
            <a:pPr algn="just"/>
            <a:endParaRPr lang="en-AU" sz="1200" b="1" dirty="0">
              <a:cs typeface="Times New Roman" pitchFamily="18" charset="0"/>
            </a:endParaRPr>
          </a:p>
          <a:p>
            <a:pPr algn="just"/>
            <a:r>
              <a:rPr lang="en-AU" sz="1200" b="1" dirty="0" smtClean="0">
                <a:cs typeface="Times New Roman" pitchFamily="18" charset="0"/>
              </a:rPr>
              <a:t>“</a:t>
            </a:r>
            <a:r>
              <a:rPr lang="en-AU" sz="1200" b="1" dirty="0">
                <a:cs typeface="Times New Roman" pitchFamily="18" charset="0"/>
              </a:rPr>
              <a:t>Democracy, with its representative and pluralistic character, entails accountability to the electorate, the obligation of public authorities to comply with the law and justice administered impartially”.</a:t>
            </a:r>
            <a:r>
              <a:rPr lang="en-AU" sz="1200" dirty="0">
                <a:cs typeface="Times New Roman" pitchFamily="18" charset="0"/>
              </a:rPr>
              <a:t> </a:t>
            </a:r>
          </a:p>
          <a:p>
            <a:pPr algn="just"/>
            <a:r>
              <a:rPr lang="en-AU" sz="1200" dirty="0">
                <a:cs typeface="Times New Roman" pitchFamily="18" charset="0"/>
              </a:rPr>
              <a:t>(</a:t>
            </a:r>
            <a:r>
              <a:rPr lang="en-AU" sz="1200" i="1" dirty="0">
                <a:cs typeface="Times New Roman" pitchFamily="18" charset="0"/>
              </a:rPr>
              <a:t>Paris Document</a:t>
            </a:r>
            <a:r>
              <a:rPr lang="en-AU" sz="1200" dirty="0">
                <a:cs typeface="Times New Roman" pitchFamily="18" charset="0"/>
              </a:rPr>
              <a:t>, 1990)</a:t>
            </a:r>
          </a:p>
          <a:p>
            <a:pPr algn="just"/>
            <a:endParaRPr lang="en-GB" sz="1200" b="1" dirty="0">
              <a:cs typeface="Times New Roman" pitchFamily="18" charset="0"/>
            </a:endParaRPr>
          </a:p>
          <a:p>
            <a:pPr algn="just"/>
            <a:r>
              <a:rPr lang="en-GB" sz="1200" b="1" dirty="0" smtClean="0">
                <a:cs typeface="Times New Roman" pitchFamily="18" charset="0"/>
              </a:rPr>
              <a:t>“</a:t>
            </a:r>
            <a:r>
              <a:rPr lang="en-GB" sz="1200" b="1" dirty="0">
                <a:cs typeface="Times New Roman" pitchFamily="18" charset="0"/>
              </a:rPr>
              <a:t>OSCE participating States pledge to promote good government practices and public integrity”.</a:t>
            </a:r>
          </a:p>
          <a:p>
            <a:pPr algn="just"/>
            <a:endParaRPr lang="en-GB" sz="1200" b="1" dirty="0">
              <a:cs typeface="Times New Roman" pitchFamily="18" charset="0"/>
            </a:endParaRPr>
          </a:p>
          <a:p>
            <a:pPr algn="just"/>
            <a:r>
              <a:rPr lang="en-GB" sz="1200" i="1" dirty="0">
                <a:cs typeface="Times New Roman" pitchFamily="18" charset="0"/>
              </a:rPr>
              <a:t>(Istanbul Document, 1999)</a:t>
            </a:r>
          </a:p>
          <a:p>
            <a:pPr algn="just"/>
            <a:endParaRPr lang="en-GB" sz="1200" i="1" dirty="0">
              <a:cs typeface="Times New Roman" pitchFamily="18" charset="0"/>
            </a:endParaRPr>
          </a:p>
          <a:p>
            <a:pPr algn="just"/>
            <a:r>
              <a:rPr lang="en-GB" sz="1200" b="1" dirty="0">
                <a:cs typeface="Times New Roman" pitchFamily="18" charset="0"/>
              </a:rPr>
              <a:t>“The OSCE Parliamentary Assembly encourages the parliaments of the OSCE participating States to develop and publish rigorous standards of ethics and official conduct for parliamentarians and their staff”.</a:t>
            </a:r>
          </a:p>
          <a:p>
            <a:pPr algn="just"/>
            <a:endParaRPr lang="en-GB" sz="1200" b="1" dirty="0">
              <a:cs typeface="Times New Roman" pitchFamily="18" charset="0"/>
            </a:endParaRPr>
          </a:p>
          <a:p>
            <a:pPr algn="just"/>
            <a:r>
              <a:rPr lang="en-GB" sz="1200" i="1" dirty="0">
                <a:cs typeface="Times New Roman" pitchFamily="18" charset="0"/>
              </a:rPr>
              <a:t>(Brussels Declaration, 2006</a:t>
            </a:r>
            <a:r>
              <a:rPr lang="en-GB" sz="1400" i="1" dirty="0">
                <a:cs typeface="Times New Roman" pitchFamily="18" charset="0"/>
              </a:rPr>
              <a:t>)</a:t>
            </a:r>
          </a:p>
          <a:p>
            <a:pPr algn="r"/>
            <a:r>
              <a:rPr lang="en-AU" sz="1400" i="1" dirty="0" smtClean="0">
                <a:cs typeface="Times New Roman" pitchFamily="18" charset="0"/>
              </a:rPr>
              <a:t>     </a:t>
            </a:r>
            <a:r>
              <a:rPr lang="en-AU" sz="1600" i="1" dirty="0" smtClean="0">
                <a:cs typeface="Times New Roman" pitchFamily="18" charset="0"/>
              </a:rPr>
              <a:t> </a:t>
            </a:r>
            <a:endParaRPr lang="en-AU" sz="1600" i="1" dirty="0">
              <a:cs typeface="Times New Roman" pitchFamily="18" charset="0"/>
            </a:endParaRPr>
          </a:p>
        </p:txBody>
      </p:sp>
      <p:pic>
        <p:nvPicPr>
          <p:cNvPr id="1026" name="Picture 2" descr="D:\mwalecki\20081031_pianist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10605"/>
            <a:ext cx="4255234" cy="33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457200" y="1895475"/>
            <a:ext cx="4781550" cy="3905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OSCE/ODIHR</a:t>
            </a:r>
          </a:p>
          <a:p>
            <a:pPr>
              <a:buFont typeface="Arial" charset="0"/>
              <a:buNone/>
            </a:pPr>
            <a:r>
              <a:rPr lang="en-US" sz="1800" b="1" dirty="0" smtClean="0"/>
              <a:t>Office for Democratic Institutions and</a:t>
            </a:r>
          </a:p>
          <a:p>
            <a:pPr>
              <a:buFont typeface="Arial" charset="0"/>
              <a:buNone/>
            </a:pPr>
            <a:r>
              <a:rPr lang="en-US" sz="1800" b="1" dirty="0" smtClean="0"/>
              <a:t>Human Rights</a:t>
            </a:r>
          </a:p>
          <a:p>
            <a:endParaRPr lang="en-US" sz="1800" b="1" dirty="0" smtClean="0"/>
          </a:p>
          <a:p>
            <a:pPr>
              <a:buFont typeface="Arial" charset="0"/>
              <a:buNone/>
            </a:pPr>
            <a:r>
              <a:rPr lang="en-US" sz="1800" b="1" dirty="0" err="1" smtClean="0"/>
              <a:t>ul</a:t>
            </a:r>
            <a:r>
              <a:rPr lang="en-US" sz="1800" b="1" dirty="0" smtClean="0"/>
              <a:t>. </a:t>
            </a:r>
            <a:r>
              <a:rPr lang="en-US" sz="1800" b="1" dirty="0" err="1" smtClean="0"/>
              <a:t>Miodowa</a:t>
            </a:r>
            <a:r>
              <a:rPr lang="en-US" sz="1800" b="1" dirty="0" smtClean="0"/>
              <a:t> 10</a:t>
            </a:r>
          </a:p>
          <a:p>
            <a:pPr>
              <a:buFont typeface="Arial" charset="0"/>
              <a:buNone/>
            </a:pPr>
            <a:r>
              <a:rPr lang="en-US" sz="1800" b="1" dirty="0" smtClean="0"/>
              <a:t>00-251 Warsaw</a:t>
            </a:r>
          </a:p>
          <a:p>
            <a:pPr>
              <a:buFont typeface="Arial" charset="0"/>
              <a:buNone/>
            </a:pPr>
            <a:r>
              <a:rPr lang="en-US" sz="1800" b="1" dirty="0" smtClean="0"/>
              <a:t>Poland</a:t>
            </a:r>
          </a:p>
          <a:p>
            <a:pPr>
              <a:buFont typeface="Arial" charset="0"/>
              <a:buNone/>
            </a:pPr>
            <a:r>
              <a:rPr lang="en-US" sz="1800" b="1" dirty="0" smtClean="0">
                <a:hlinkClick r:id="rId2"/>
              </a:rPr>
              <a:t>http://www.osce.org/odihr</a:t>
            </a:r>
            <a:endParaRPr lang="en-US" sz="1800" b="1" dirty="0" smtClean="0"/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CC0000"/>
                </a:solidFill>
              </a:rPr>
              <a:t>Thank you for your attention!</a:t>
            </a: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600075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IMG_2516_fot_Piotr_Markowski (Medium)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371975" y="3092450"/>
            <a:ext cx="4314825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2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256"/>
            <a:ext cx="8001000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C0000"/>
                </a:solidFill>
              </a:rPr>
              <a:t>Perception of Corruption in </a:t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n-US" sz="3200" b="1" dirty="0" smtClean="0">
                <a:solidFill>
                  <a:srgbClr val="CC0000"/>
                </a:solidFill>
              </a:rPr>
              <a:t>National Parliaments in the OSCE Region</a:t>
            </a:r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0" y="123825"/>
            <a:ext cx="10287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94"/>
          <p:cNvSpPr>
            <a:spLocks noChangeArrowheads="1"/>
          </p:cNvSpPr>
          <p:nvPr/>
        </p:nvSpPr>
        <p:spPr bwMode="auto">
          <a:xfrm>
            <a:off x="1619250" y="4046538"/>
            <a:ext cx="184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900" dirty="0"/>
              <a:t/>
            </a:r>
            <a:br>
              <a:rPr lang="en-US" sz="900" dirty="0"/>
            </a:br>
            <a:endParaRPr lang="en-US" dirty="0"/>
          </a:p>
        </p:txBody>
      </p:sp>
      <p:sp>
        <p:nvSpPr>
          <p:cNvPr id="15364" name="Rectangle 96"/>
          <p:cNvSpPr>
            <a:spLocks noChangeArrowheads="1"/>
          </p:cNvSpPr>
          <p:nvPr/>
        </p:nvSpPr>
        <p:spPr bwMode="auto">
          <a:xfrm>
            <a:off x="457200" y="1724172"/>
            <a:ext cx="79946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600" b="1" dirty="0" smtClean="0">
                <a:cs typeface="Times New Roman" pitchFamily="18" charset="0"/>
              </a:rPr>
              <a:t>Parliaments in the OSCE region are perceived as the second most corrupt institution in </a:t>
            </a:r>
            <a:r>
              <a:rPr lang="en-US" sz="1600" b="1" dirty="0">
                <a:cs typeface="Times New Roman" pitchFamily="18" charset="0"/>
              </a:rPr>
              <a:t>a</a:t>
            </a:r>
            <a:r>
              <a:rPr lang="en-US" sz="1600" b="1" dirty="0" smtClean="0">
                <a:cs typeface="Times New Roman" pitchFamily="18" charset="0"/>
              </a:rPr>
              <a:t> majority of OSCE participating States.</a:t>
            </a:r>
            <a:endParaRPr lang="en-GB" sz="1600" b="1" dirty="0">
              <a:cs typeface="Times New Roman" pitchFamily="18" charset="0"/>
            </a:endParaRPr>
          </a:p>
          <a:p>
            <a:pPr algn="just"/>
            <a:endParaRPr lang="en-US" sz="1600" b="1" dirty="0" smtClean="0">
              <a:cs typeface="Times New Roman" pitchFamily="18" charset="0"/>
            </a:endParaRPr>
          </a:p>
          <a:p>
            <a:pPr algn="just"/>
            <a:endParaRPr lang="en-US" sz="1600" b="1" dirty="0">
              <a:cs typeface="Times New Roman" pitchFamily="18" charset="0"/>
            </a:endParaRPr>
          </a:p>
          <a:p>
            <a:pPr algn="just"/>
            <a:endParaRPr lang="en-US" sz="1600" b="1" dirty="0">
              <a:cs typeface="Times New Roman" pitchFamily="18" charset="0"/>
            </a:endParaRPr>
          </a:p>
          <a:p>
            <a:pPr algn="just"/>
            <a:endParaRPr lang="en-US" sz="1600" b="1" dirty="0" smtClean="0">
              <a:cs typeface="Times New Roman" pitchFamily="18" charset="0"/>
            </a:endParaRPr>
          </a:p>
          <a:p>
            <a:pPr algn="just"/>
            <a:endParaRPr lang="en-US" sz="1600" b="1" dirty="0">
              <a:cs typeface="Times New Roman" pitchFamily="18" charset="0"/>
            </a:endParaRPr>
          </a:p>
          <a:p>
            <a:pPr algn="just"/>
            <a:endParaRPr lang="en-US" sz="1600" b="1" dirty="0" smtClean="0">
              <a:cs typeface="Times New Roman" pitchFamily="18" charset="0"/>
            </a:endParaRPr>
          </a:p>
          <a:p>
            <a:pPr algn="just"/>
            <a:endParaRPr lang="en-US" sz="1600" b="1" dirty="0">
              <a:cs typeface="Times New Roman" pitchFamily="18" charset="0"/>
            </a:endParaRPr>
          </a:p>
          <a:p>
            <a:pPr algn="just"/>
            <a:endParaRPr lang="en-GB" sz="1600" b="1" dirty="0">
              <a:cs typeface="Times New Roman" pitchFamily="18" charset="0"/>
            </a:endParaRPr>
          </a:p>
          <a:p>
            <a:pPr algn="just"/>
            <a:endParaRPr lang="en-US" sz="1600" b="1" dirty="0" smtClean="0">
              <a:cs typeface="Times New Roman" pitchFamily="18" charset="0"/>
            </a:endParaRPr>
          </a:p>
          <a:p>
            <a:pPr algn="just"/>
            <a:endParaRPr lang="en-US" sz="1600" b="1" dirty="0" smtClean="0">
              <a:cs typeface="Times New Roman" pitchFamily="18" charset="0"/>
            </a:endParaRPr>
          </a:p>
          <a:p>
            <a:pPr algn="just"/>
            <a:endParaRPr lang="en-GB" sz="1600" b="1" dirty="0" smtClean="0">
              <a:cs typeface="Times New Roman" pitchFamily="18" charset="0"/>
            </a:endParaRPr>
          </a:p>
          <a:p>
            <a:endParaRPr lang="en-AU" sz="16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433" y="5879087"/>
            <a:ext cx="77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The graph represents an average from 40 out of 57 OSCE participating States.</a:t>
            </a:r>
          </a:p>
          <a:p>
            <a:r>
              <a:rPr lang="en-US" sz="1200" dirty="0" smtClean="0"/>
              <a:t>-   % of people reporting the sector/institution being corrupt or extremely corrupt</a:t>
            </a:r>
          </a:p>
          <a:p>
            <a:r>
              <a:rPr lang="en-US" sz="1200" dirty="0" smtClean="0"/>
              <a:t>    (source: 2013 Transparency International Global Corruption Index) </a:t>
            </a:r>
            <a:endParaRPr lang="en-GB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698882"/>
              </p:ext>
            </p:extLst>
          </p:nvPr>
        </p:nvGraphicFramePr>
        <p:xfrm>
          <a:off x="1711325" y="2447925"/>
          <a:ext cx="5937249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56" y="4586611"/>
            <a:ext cx="1918494" cy="195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4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05" y="1071034"/>
            <a:ext cx="26622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9717" y="1677459"/>
            <a:ext cx="134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1092" y="2282296"/>
            <a:ext cx="17732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5" y="2292086"/>
            <a:ext cx="10064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1092" y="2849034"/>
            <a:ext cx="17732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0880" y="3428471"/>
            <a:ext cx="946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5630" y="3987271"/>
            <a:ext cx="1041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75630" y="4619096"/>
            <a:ext cx="10509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2785" y="4641850"/>
            <a:ext cx="10445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88330" y="5228696"/>
            <a:ext cx="1039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295" y="5253037"/>
            <a:ext cx="13033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88330" y="5744105"/>
            <a:ext cx="1041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1817" y="1059921"/>
            <a:ext cx="24336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5400000">
            <a:off x="6609554" y="129647"/>
            <a:ext cx="55086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1817" y="1669521"/>
            <a:ext cx="19462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34855" y="2272771"/>
            <a:ext cx="18875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5400000">
            <a:off x="4159249" y="1214702"/>
            <a:ext cx="4937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02767" y="2849034"/>
            <a:ext cx="21732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5400000">
            <a:off x="3794123" y="2737115"/>
            <a:ext cx="4476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02767" y="3987271"/>
            <a:ext cx="20748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5400000">
            <a:off x="5968204" y="3196697"/>
            <a:ext cx="5794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5400000">
            <a:off x="3459955" y="4238889"/>
            <a:ext cx="58896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5400000">
            <a:off x="5276055" y="3831696"/>
            <a:ext cx="5207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5400000">
            <a:off x="4290480" y="5647682"/>
            <a:ext cx="71278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rot="5400000">
            <a:off x="2989066" y="5379375"/>
            <a:ext cx="994961" cy="72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7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888049" y="5228696"/>
            <a:ext cx="1567033" cy="80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864476" y="314854"/>
            <a:ext cx="90963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2" name="Title 1"/>
          <p:cNvSpPr>
            <a:spLocks/>
          </p:cNvSpPr>
          <p:nvPr/>
        </p:nvSpPr>
        <p:spPr bwMode="auto">
          <a:xfrm>
            <a:off x="387348" y="314854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CC0000"/>
                </a:solidFill>
              </a:rPr>
              <a:t> Codes of Conduct in the OSCE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1419" y="5277035"/>
            <a:ext cx="33535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CC0000"/>
                </a:solidFill>
              </a:rPr>
              <a:t>The European Parliament introduced codes of conduct in 2011</a:t>
            </a:r>
          </a:p>
          <a:p>
            <a:pPr marL="285750" indent="-285750" algn="just">
              <a:buFontTx/>
              <a:buChar char="-"/>
            </a:pPr>
            <a:endParaRPr lang="en-US" sz="1400" dirty="0" smtClean="0">
              <a:solidFill>
                <a:srgbClr val="CC0000"/>
              </a:solidFill>
            </a:endParaRPr>
          </a:p>
          <a:p>
            <a:pPr algn="just"/>
            <a:r>
              <a:rPr lang="en-US" sz="1400" dirty="0" smtClean="0">
                <a:solidFill>
                  <a:srgbClr val="CC0000"/>
                </a:solidFill>
              </a:rPr>
              <a:t>Additionally seven participating States are currently engaged in developing codes of conduct for national Parliaments</a:t>
            </a:r>
            <a:endParaRPr lang="en-GB" sz="1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/>
          </p:cNvSpPr>
          <p:nvPr/>
        </p:nvSpPr>
        <p:spPr bwMode="auto">
          <a:xfrm>
            <a:off x="457200" y="533400"/>
            <a:ext cx="8229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</a:rPr>
              <a:t>The effective </a:t>
            </a:r>
            <a:br>
              <a:rPr lang="en-US" sz="3600" b="1">
                <a:solidFill>
                  <a:srgbClr val="CC0000"/>
                </a:solidFill>
              </a:rPr>
            </a:br>
            <a:r>
              <a:rPr lang="en-US" sz="3600" b="1">
                <a:solidFill>
                  <a:srgbClr val="CC0000"/>
                </a:solidFill>
              </a:rPr>
              <a:t>impact of codes of conduct</a:t>
            </a:r>
          </a:p>
        </p:txBody>
      </p:sp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100" y="719138"/>
            <a:ext cx="10287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ntent Placeholder 2"/>
          <p:cNvSpPr>
            <a:spLocks/>
          </p:cNvSpPr>
          <p:nvPr/>
        </p:nvSpPr>
        <p:spPr bwMode="auto">
          <a:xfrm>
            <a:off x="457200" y="2038350"/>
            <a:ext cx="822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>
                <a:solidFill>
                  <a:srgbClr val="292934"/>
                </a:solidFill>
                <a:cs typeface="Times New Roman" pitchFamily="18" charset="0"/>
              </a:rPr>
              <a:t>‘</a:t>
            </a:r>
            <a:r>
              <a:rPr lang="en-US" sz="1400" b="1" i="1">
                <a:solidFill>
                  <a:srgbClr val="292934"/>
                </a:solidFill>
                <a:cs typeface="Times New Roman" pitchFamily="18" charset="0"/>
              </a:rPr>
              <a:t>Obviously the innovation does not lie in the standards themselves. What is new is the fact that 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 i="1">
                <a:solidFill>
                  <a:srgbClr val="292934"/>
                </a:solidFill>
                <a:cs typeface="Times New Roman" pitchFamily="18" charset="0"/>
              </a:rPr>
              <a:t>rules of conduct have now been codified, thus providing a further tool for public scrutiny and 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 i="1">
                <a:solidFill>
                  <a:srgbClr val="292934"/>
                </a:solidFill>
                <a:cs typeface="Times New Roman" pitchFamily="18" charset="0"/>
              </a:rPr>
              <a:t>enhancing accountability</a:t>
            </a:r>
            <a:r>
              <a:rPr lang="en-US" sz="1400" b="1">
                <a:solidFill>
                  <a:srgbClr val="292934"/>
                </a:solidFill>
                <a:cs typeface="Times New Roman" pitchFamily="18" charset="0"/>
              </a:rPr>
              <a:t>’.</a:t>
            </a:r>
          </a:p>
          <a:p>
            <a:pPr marL="182563" indent="-182563" algn="r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>
                <a:solidFill>
                  <a:srgbClr val="292934"/>
                </a:solidFill>
                <a:cs typeface="Times New Roman" pitchFamily="18" charset="0"/>
              </a:rPr>
              <a:t>(From the Maltese Parliament Code of Ethics)</a:t>
            </a:r>
          </a:p>
          <a:p>
            <a:pPr marL="182563" indent="-182563" algn="r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endParaRPr lang="en-US" sz="1400" b="1">
              <a:solidFill>
                <a:srgbClr val="292934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 i="1">
                <a:solidFill>
                  <a:srgbClr val="292934"/>
                </a:solidFill>
                <a:cs typeface="Times New Roman" pitchFamily="18" charset="0"/>
              </a:rPr>
              <a:t>‘With such a code I have the opportunity to weight what I do, or weight what the public and 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 i="1">
                <a:solidFill>
                  <a:srgbClr val="292934"/>
                </a:solidFill>
                <a:cs typeface="Times New Roman" pitchFamily="18" charset="0"/>
              </a:rPr>
              <a:t>external bodies expect of those who represent them in parliament. With such a code, ordinary </a:t>
            </a:r>
          </a:p>
          <a:p>
            <a:pPr marL="182563" indent="-182563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 i="1">
                <a:solidFill>
                  <a:srgbClr val="292934"/>
                </a:solidFill>
                <a:cs typeface="Times New Roman" pitchFamily="18" charset="0"/>
              </a:rPr>
              <a:t>people also have the opportunity to weight my behavior in relation to the code of conduct</a:t>
            </a:r>
            <a:r>
              <a:rPr lang="en-US" sz="1400" b="1">
                <a:solidFill>
                  <a:srgbClr val="292934"/>
                </a:solidFill>
                <a:cs typeface="Times New Roman" pitchFamily="18" charset="0"/>
              </a:rPr>
              <a:t>’. </a:t>
            </a:r>
          </a:p>
          <a:p>
            <a:pPr marL="182563" indent="-182563" algn="r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r>
              <a:rPr lang="en-US" sz="1400" b="1">
                <a:solidFill>
                  <a:srgbClr val="292934"/>
                </a:solidFill>
                <a:cs typeface="Times New Roman" pitchFamily="18" charset="0"/>
              </a:rPr>
              <a:t>(Kevin Barron MP, UK)</a:t>
            </a:r>
          </a:p>
          <a:p>
            <a:pPr marL="182563" indent="-182563" algn="r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endParaRPr lang="en-US" sz="1600" b="1">
              <a:solidFill>
                <a:srgbClr val="292934"/>
              </a:solidFill>
              <a:cs typeface="Times New Roman" pitchFamily="18" charset="0"/>
            </a:endParaRPr>
          </a:p>
          <a:p>
            <a:pPr marL="182563" indent="-182563" algn="r">
              <a:lnSpc>
                <a:spcPct val="8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charset="0"/>
              <a:buNone/>
            </a:pPr>
            <a:endParaRPr lang="en-US" sz="1600" b="1">
              <a:solidFill>
                <a:srgbClr val="292934"/>
              </a:solidFill>
              <a:cs typeface="Times New Roman" pitchFamily="18" charset="0"/>
            </a:endParaRPr>
          </a:p>
        </p:txBody>
      </p:sp>
      <p:sp>
        <p:nvSpPr>
          <p:cNvPr id="20484" name="Title 1"/>
          <p:cNvSpPr>
            <a:spLocks/>
          </p:cNvSpPr>
          <p:nvPr/>
        </p:nvSpPr>
        <p:spPr bwMode="auto">
          <a:xfrm>
            <a:off x="457200" y="4383088"/>
            <a:ext cx="834866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292934"/>
                </a:solidFill>
              </a:rPr>
              <a:t> </a:t>
            </a:r>
            <a:r>
              <a:rPr lang="en-US" sz="1600" b="1">
                <a:solidFill>
                  <a:srgbClr val="CC0000"/>
                </a:solidFill>
              </a:rPr>
              <a:t>Terms of reference for MPs and general public</a:t>
            </a:r>
            <a:r>
              <a:rPr lang="en-US" sz="1600" b="1">
                <a:solidFill>
                  <a:srgbClr val="292934"/>
                </a:solidFill>
              </a:rPr>
              <a:t> </a:t>
            </a:r>
            <a:r>
              <a:rPr lang="en-US" sz="2000" b="1">
                <a:solidFill>
                  <a:srgbClr val="292934"/>
                </a:solidFill>
                <a:latin typeface="Garamond" pitchFamily="18" charset="0"/>
              </a:rPr>
              <a:t>→ </a:t>
            </a:r>
            <a:r>
              <a:rPr lang="en-US" sz="1600" b="1">
                <a:solidFill>
                  <a:srgbClr val="292934"/>
                </a:solidFill>
              </a:rPr>
              <a:t>All official rules are explained in one place; source of guidance for MPs, media, and voters.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292934"/>
                </a:solidFill>
              </a:rPr>
              <a:t> </a:t>
            </a:r>
            <a:r>
              <a:rPr lang="en-US" sz="1600" b="1">
                <a:solidFill>
                  <a:srgbClr val="CC0000"/>
                </a:solidFill>
              </a:rPr>
              <a:t>Improved accountability</a:t>
            </a:r>
            <a:r>
              <a:rPr lang="en-US" sz="1600" b="1">
                <a:solidFill>
                  <a:srgbClr val="292934"/>
                </a:solidFill>
              </a:rPr>
              <a:t> </a:t>
            </a:r>
            <a:r>
              <a:rPr lang="en-US" b="1">
                <a:solidFill>
                  <a:srgbClr val="292934"/>
                </a:solidFill>
              </a:rPr>
              <a:t>→</a:t>
            </a:r>
            <a:r>
              <a:rPr lang="en-US">
                <a:solidFill>
                  <a:srgbClr val="292934"/>
                </a:solidFill>
              </a:rPr>
              <a:t> </a:t>
            </a:r>
            <a:r>
              <a:rPr lang="en-US" sz="1600" b="1">
                <a:solidFill>
                  <a:srgbClr val="292934"/>
                </a:solidFill>
              </a:rPr>
              <a:t>The code sets clear standards against which the public and the media can judge MPs, while protecting their private lives from scrutiny. 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292934"/>
                </a:solidFill>
              </a:rPr>
              <a:t> </a:t>
            </a:r>
            <a:r>
              <a:rPr lang="en-US" sz="1600" b="1">
                <a:solidFill>
                  <a:srgbClr val="CC0000"/>
                </a:solidFill>
              </a:rPr>
              <a:t>Prevent corruption</a:t>
            </a:r>
            <a:r>
              <a:rPr lang="en-US" sz="1600" b="1">
                <a:solidFill>
                  <a:srgbClr val="292934"/>
                </a:solidFill>
              </a:rPr>
              <a:t> </a:t>
            </a:r>
            <a:r>
              <a:rPr lang="en-US" b="1">
                <a:solidFill>
                  <a:srgbClr val="292934"/>
                </a:solidFill>
              </a:rPr>
              <a:t>→ </a:t>
            </a:r>
            <a:r>
              <a:rPr lang="en-US" sz="1600" b="1">
                <a:solidFill>
                  <a:srgbClr val="292934"/>
                </a:solidFill>
              </a:rPr>
              <a:t>The code help to prevent abuse of office and other forms of corruption setting out clear rules, monitoring their implementation, and punishing transgressions. </a:t>
            </a:r>
          </a:p>
        </p:txBody>
      </p:sp>
    </p:spTree>
    <p:extLst>
      <p:ext uri="{BB962C8B-B14F-4D97-AF65-F5344CB8AC3E}">
        <p14:creationId xmlns:p14="http://schemas.microsoft.com/office/powerpoint/2010/main" val="302171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Codes: How do they work?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3770"/>
            <a:ext cx="8229600" cy="4990381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Establishing common values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Setting rules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Encouraging monitoring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Sanctioning violations</a:t>
            </a:r>
          </a:p>
          <a:p>
            <a:pPr marL="0" indent="0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Codes 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work best when…</a:t>
            </a: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There is underlying consensus on the rules 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Peers monitor one another 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Breaches are punished by </a:t>
            </a: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proportionate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sanctions and by peers </a:t>
            </a:r>
          </a:p>
        </p:txBody>
      </p:sp>
      <p:pic>
        <p:nvPicPr>
          <p:cNvPr id="7" name="Content Placeholder 4" descr="Code of Conduct 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0584">
            <a:off x="6846484" y="1740532"/>
            <a:ext cx="1949183" cy="27776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74638"/>
            <a:ext cx="103028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5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100" y="719138"/>
            <a:ext cx="10287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53" name="Group 73"/>
          <p:cNvGraphicFramePr>
            <a:graphicFrameLocks noGrp="1"/>
          </p:cNvGraphicFramePr>
          <p:nvPr/>
        </p:nvGraphicFramePr>
        <p:xfrm>
          <a:off x="4845050" y="2197100"/>
          <a:ext cx="2451100" cy="612775"/>
        </p:xfrm>
        <a:graphic>
          <a:graphicData uri="http://schemas.openxmlformats.org/drawingml/2006/table">
            <a:tbl>
              <a:tblPr/>
              <a:tblGrid>
                <a:gridCol w="24511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Interests and assets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36" name="Title 1"/>
          <p:cNvSpPr>
            <a:spLocks/>
          </p:cNvSpPr>
          <p:nvPr/>
        </p:nvSpPr>
        <p:spPr bwMode="auto">
          <a:xfrm>
            <a:off x="635000" y="719138"/>
            <a:ext cx="805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400" b="1">
                <a:solidFill>
                  <a:srgbClr val="CC0000"/>
                </a:solidFill>
              </a:rPr>
              <a:t>Which aspects to be regulated?</a:t>
            </a:r>
          </a:p>
        </p:txBody>
      </p:sp>
      <p:graphicFrame>
        <p:nvGraphicFramePr>
          <p:cNvPr id="20540" name="Group 60"/>
          <p:cNvGraphicFramePr>
            <a:graphicFrameLocks noGrp="1"/>
          </p:cNvGraphicFramePr>
          <p:nvPr/>
        </p:nvGraphicFramePr>
        <p:xfrm>
          <a:off x="4845050" y="2982913"/>
          <a:ext cx="2451100" cy="579120"/>
        </p:xfrm>
        <a:graphic>
          <a:graphicData uri="http://schemas.openxmlformats.org/drawingml/2006/table">
            <a:tbl>
              <a:tblPr/>
              <a:tblGrid>
                <a:gridCol w="2451100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Expenses 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allowances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32" name="Group 52"/>
          <p:cNvGraphicFramePr>
            <a:graphicFrameLocks noGrp="1"/>
          </p:cNvGraphicFramePr>
          <p:nvPr/>
        </p:nvGraphicFramePr>
        <p:xfrm>
          <a:off x="4845050" y="3805238"/>
          <a:ext cx="2451100" cy="640080"/>
        </p:xfrm>
        <a:graphic>
          <a:graphicData uri="http://schemas.openxmlformats.org/drawingml/2006/table">
            <a:tbl>
              <a:tblPr/>
              <a:tblGrid>
                <a:gridCol w="2451100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Conduct in/outside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 chamber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4845050" y="5494338"/>
          <a:ext cx="2451100" cy="579120"/>
        </p:xfrm>
        <a:graphic>
          <a:graphicData uri="http://schemas.openxmlformats.org/drawingml/2006/table">
            <a:tbl>
              <a:tblPr/>
              <a:tblGrid>
                <a:gridCol w="245110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Dress and language codes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30" name="Group 50"/>
          <p:cNvGraphicFramePr>
            <a:graphicFrameLocks noGrp="1"/>
          </p:cNvGraphicFramePr>
          <p:nvPr/>
        </p:nvGraphicFramePr>
        <p:xfrm>
          <a:off x="4845050" y="4621213"/>
          <a:ext cx="2451100" cy="622300"/>
        </p:xfrm>
        <a:graphic>
          <a:graphicData uri="http://schemas.openxmlformats.org/drawingml/2006/table">
            <a:tbl>
              <a:tblPr/>
              <a:tblGrid>
                <a:gridCol w="24511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Post-parliamentary employment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2561" name="AutoShape 71"/>
          <p:cNvSpPr>
            <a:spLocks noChangeArrowheads="1"/>
          </p:cNvSpPr>
          <p:nvPr/>
        </p:nvSpPr>
        <p:spPr bwMode="auto">
          <a:xfrm rot="16200000" flipH="1">
            <a:off x="3810794" y="2123281"/>
            <a:ext cx="352425" cy="1014413"/>
          </a:xfrm>
          <a:custGeom>
            <a:avLst/>
            <a:gdLst>
              <a:gd name="T0" fmla="*/ 880681301 w 21600"/>
              <a:gd name="T1" fmla="*/ 0 h 21600"/>
              <a:gd name="T2" fmla="*/ 880681301 w 21600"/>
              <a:gd name="T3" fmla="*/ 2147483647 h 21600"/>
              <a:gd name="T4" fmla="*/ 174265158 w 21600"/>
              <a:gd name="T5" fmla="*/ 2147483647 h 21600"/>
              <a:gd name="T6" fmla="*/ 1530753518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73 h 21600"/>
              <a:gd name="T14" fmla="*/ 17969 w 21600"/>
              <a:gd name="T15" fmla="*/ 84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73"/>
                </a:lnTo>
                <a:cubicBezTo>
                  <a:pt x="5564" y="3673"/>
                  <a:pt x="0" y="7472"/>
                  <a:pt x="0" y="12158"/>
                </a:cubicBezTo>
                <a:lnTo>
                  <a:pt x="0" y="21600"/>
                </a:lnTo>
                <a:lnTo>
                  <a:pt x="4918" y="21600"/>
                </a:lnTo>
                <a:lnTo>
                  <a:pt x="4918" y="12158"/>
                </a:lnTo>
                <a:cubicBezTo>
                  <a:pt x="4918" y="10129"/>
                  <a:pt x="8280" y="8485"/>
                  <a:pt x="12427" y="8485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92934"/>
              </a:solidFill>
            </a:endParaRPr>
          </a:p>
        </p:txBody>
      </p:sp>
      <p:sp>
        <p:nvSpPr>
          <p:cNvPr id="22562" name="Title 1"/>
          <p:cNvSpPr>
            <a:spLocks/>
          </p:cNvSpPr>
          <p:nvPr/>
        </p:nvSpPr>
        <p:spPr bwMode="auto">
          <a:xfrm>
            <a:off x="635000" y="2454275"/>
            <a:ext cx="385921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600" b="1">
                <a:solidFill>
                  <a:srgbClr val="292934"/>
                </a:solidFill>
              </a:rPr>
              <a:t>Attitudes towards </a:t>
            </a:r>
          </a:p>
          <a:p>
            <a:r>
              <a:rPr lang="en-US" sz="1600" b="1">
                <a:solidFill>
                  <a:srgbClr val="292934"/>
                </a:solidFill>
              </a:rPr>
              <a:t>Compatibility of public </a:t>
            </a:r>
          </a:p>
          <a:p>
            <a:r>
              <a:rPr lang="en-US" sz="1600" b="1">
                <a:solidFill>
                  <a:srgbClr val="292934"/>
                </a:solidFill>
              </a:rPr>
              <a:t>and private roles vary greatly across the OSCE region. </a:t>
            </a:r>
          </a:p>
          <a:p>
            <a:endParaRPr lang="en-US" sz="1600" b="1">
              <a:solidFill>
                <a:srgbClr val="292934"/>
              </a:solidFill>
            </a:endParaRPr>
          </a:p>
          <a:p>
            <a:r>
              <a:rPr lang="en-US" sz="1600" b="1">
                <a:solidFill>
                  <a:srgbClr val="292934"/>
                </a:solidFill>
              </a:rPr>
              <a:t>Two approaches are visible: 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 Ban MPs from certain roles;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 Require MPs to disclose and declare their interests.</a:t>
            </a:r>
          </a:p>
          <a:p>
            <a:pPr>
              <a:buFontTx/>
              <a:buChar char="•"/>
            </a:pPr>
            <a:endParaRPr lang="en-US" sz="1600" b="1">
              <a:solidFill>
                <a:srgbClr val="292934"/>
              </a:solidFill>
            </a:endParaRPr>
          </a:p>
          <a:p>
            <a:r>
              <a:rPr lang="en-US" sz="1600" b="1">
                <a:solidFill>
                  <a:srgbClr val="292934"/>
                </a:solidFill>
              </a:rPr>
              <a:t>To reveal potential conflicts of interest, two main tools are used: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 Register of Interests;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 Asset declaration.</a:t>
            </a:r>
          </a:p>
        </p:txBody>
      </p:sp>
    </p:spTree>
    <p:extLst>
      <p:ext uri="{BB962C8B-B14F-4D97-AF65-F5344CB8AC3E}">
        <p14:creationId xmlns:p14="http://schemas.microsoft.com/office/powerpoint/2010/main" val="20081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/>
          </p:cNvSpPr>
          <p:nvPr/>
        </p:nvSpPr>
        <p:spPr bwMode="auto">
          <a:xfrm>
            <a:off x="635000" y="576263"/>
            <a:ext cx="805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Assets and Interests</a:t>
            </a:r>
          </a:p>
        </p:txBody>
      </p:sp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00075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/>
          </p:cNvSpPr>
          <p:nvPr/>
        </p:nvSpPr>
        <p:spPr bwMode="auto">
          <a:xfrm>
            <a:off x="506413" y="1700213"/>
            <a:ext cx="818038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292934"/>
                </a:solidFill>
              </a:rPr>
              <a:t>One of the key objective is to avoid or limit conflicts of interest.</a:t>
            </a:r>
          </a:p>
          <a:p>
            <a:pPr>
              <a:buFont typeface="Wingdings" pitchFamily="2" charset="2"/>
              <a:buNone/>
            </a:pPr>
            <a:endParaRPr lang="en-US" sz="1600" b="1">
              <a:solidFill>
                <a:srgbClr val="29293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292934"/>
                </a:solidFill>
              </a:rPr>
              <a:t>“</a:t>
            </a:r>
            <a:r>
              <a:rPr lang="en-US" sz="1600" b="1" i="1">
                <a:solidFill>
                  <a:srgbClr val="292934"/>
                </a:solidFill>
              </a:rPr>
              <a:t>A conflict between the public duties and private interests of a public official, in which the public official has private-capacity interests which could improperly influence the performance of their official duties and responsibilities</a:t>
            </a:r>
            <a:r>
              <a:rPr lang="en-US" sz="1600" b="1">
                <a:solidFill>
                  <a:srgbClr val="292934"/>
                </a:solidFill>
              </a:rPr>
              <a:t>”. </a:t>
            </a:r>
          </a:p>
          <a:p>
            <a:pPr>
              <a:buFont typeface="Wingdings" pitchFamily="2" charset="2"/>
              <a:buNone/>
            </a:pPr>
            <a:endParaRPr lang="en-US" sz="1600" b="1">
              <a:solidFill>
                <a:srgbClr val="29293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292934"/>
                </a:solidFill>
              </a:rPr>
              <a:t>Three main approaches: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CC0000"/>
                </a:solidFill>
              </a:rPr>
              <a:t> MPs are banned from taking on certain roles, through laws on incompatibility or conflict of interest. 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CC0000"/>
                </a:solidFill>
              </a:rPr>
              <a:t> Allow MPs to hold other interests but require them to disclose the details in ad hoc and publicly available Registers of Interests </a:t>
            </a:r>
            <a:r>
              <a:rPr lang="en-US" sz="1600" b="1">
                <a:solidFill>
                  <a:srgbClr val="CC0000"/>
                </a:solidFill>
                <a:latin typeface="Garamond" pitchFamily="18" charset="0"/>
              </a:rPr>
              <a:t>→ </a:t>
            </a:r>
            <a:r>
              <a:rPr lang="en-US" sz="1600" b="1">
                <a:solidFill>
                  <a:srgbClr val="CC0000"/>
                </a:solidFill>
              </a:rPr>
              <a:t>Key role of media/civil society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CC0000"/>
                </a:solidFill>
              </a:rPr>
              <a:t> Intermediate approach, prohibiting some interests but allowing others, as long as they are disclosed. </a:t>
            </a:r>
          </a:p>
          <a:p>
            <a:pPr>
              <a:buFont typeface="Wingdings" pitchFamily="2" charset="2"/>
              <a:buNone/>
            </a:pPr>
            <a:endParaRPr lang="en-US" sz="1600" b="1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rgbClr val="292934"/>
                </a:solidFill>
              </a:rPr>
              <a:t>Tools for declaring and disclosing MPs interests: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CC0000"/>
                </a:solidFill>
              </a:rPr>
              <a:t> Register of Interests → information is centrally collected and frequently updated</a:t>
            </a:r>
          </a:p>
          <a:p>
            <a:pPr>
              <a:buFont typeface="Wingdings" pitchFamily="2" charset="2"/>
              <a:buChar char="Ø"/>
            </a:pPr>
            <a:r>
              <a:rPr lang="en-US" sz="1600" b="1">
                <a:solidFill>
                  <a:srgbClr val="CC0000"/>
                </a:solidFill>
              </a:rPr>
              <a:t> Assets declaration → give details of wealth when they join and leave parliament.</a:t>
            </a:r>
            <a:r>
              <a:rPr lang="en-US">
                <a:solidFill>
                  <a:srgbClr val="292934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95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100" y="609600"/>
            <a:ext cx="10287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/>
          </p:cNvSpPr>
          <p:nvPr/>
        </p:nvSpPr>
        <p:spPr bwMode="auto">
          <a:xfrm>
            <a:off x="419100" y="590550"/>
            <a:ext cx="805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CC0000"/>
                </a:solidFill>
              </a:rPr>
              <a:t>Range of possible interests of MPs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581150"/>
            <a:ext cx="67564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459846"/>
            <a:ext cx="7647517" cy="1092729"/>
          </a:xfrm>
        </p:spPr>
        <p:txBody>
          <a:bodyPr>
            <a:normAutofit fontScale="25000" lnSpcReduction="20000"/>
          </a:bodyPr>
          <a:lstStyle/>
          <a:p>
            <a:endParaRPr lang="en-US" sz="34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ODIHR’s work on Parliamentary Ethics</a:t>
            </a:r>
          </a:p>
          <a:p>
            <a:endParaRPr lang="en-US" sz="34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92" y="278871"/>
            <a:ext cx="9080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68171"/>
            <a:ext cx="2238415" cy="302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0" name="Rectangle 1069"/>
          <p:cNvSpPr/>
          <p:nvPr/>
        </p:nvSpPr>
        <p:spPr>
          <a:xfrm>
            <a:off x="2662765" y="1696551"/>
            <a:ext cx="624310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n-GB" sz="1500" b="1" dirty="0" smtClean="0"/>
              <a:t>The </a:t>
            </a:r>
            <a:r>
              <a:rPr lang="en-GB" sz="1500" b="1" dirty="0"/>
              <a:t>ODIHR </a:t>
            </a:r>
            <a:r>
              <a:rPr lang="en-GB" sz="1500" b="1" i="1" dirty="0"/>
              <a:t>Background Study: Professional and Ethical Standards for Parliamentarians</a:t>
            </a:r>
            <a:r>
              <a:rPr lang="en-GB" sz="1500" b="1" dirty="0"/>
              <a:t> </a:t>
            </a:r>
            <a:r>
              <a:rPr lang="en-GB" sz="1500" b="1" dirty="0" smtClean="0"/>
              <a:t>- comprehensive </a:t>
            </a:r>
            <a:r>
              <a:rPr lang="en-GB" sz="1500" b="1" dirty="0"/>
              <a:t>publication </a:t>
            </a:r>
            <a:r>
              <a:rPr lang="en-GB" sz="1500" b="1" dirty="0" smtClean="0"/>
              <a:t>analysing </a:t>
            </a:r>
            <a:r>
              <a:rPr lang="en-GB" sz="1500" b="1" dirty="0"/>
              <a:t>how to </a:t>
            </a:r>
            <a:r>
              <a:rPr lang="en-GB" sz="1500" b="1" dirty="0" smtClean="0"/>
              <a:t>set </a:t>
            </a:r>
            <a:r>
              <a:rPr lang="en-GB" sz="1500" b="1" dirty="0"/>
              <a:t>professional and ethical standards for Members of Parliament </a:t>
            </a:r>
            <a:r>
              <a:rPr lang="en-GB" sz="1500" b="1" dirty="0" smtClean="0"/>
              <a:t>and </a:t>
            </a:r>
            <a:r>
              <a:rPr lang="en-GB" sz="1500" b="1" dirty="0"/>
              <a:t>regulate their </a:t>
            </a:r>
            <a:r>
              <a:rPr lang="en-GB" sz="1500" b="1" dirty="0" smtClean="0"/>
              <a:t>conduct.</a:t>
            </a:r>
          </a:p>
          <a:p>
            <a:pPr marL="171450" indent="-171450" algn="just">
              <a:buFontTx/>
              <a:buChar char="-"/>
            </a:pPr>
            <a:endParaRPr lang="en-US" sz="1500" b="1" dirty="0"/>
          </a:p>
          <a:p>
            <a:pPr marL="171450" indent="-171450" algn="just">
              <a:buFontTx/>
              <a:buChar char="-"/>
            </a:pPr>
            <a:r>
              <a:rPr lang="en-GB" sz="1500" b="1" dirty="0"/>
              <a:t>Upon request ODIHR supports the development of codes of conduct in a number of participating States. </a:t>
            </a:r>
            <a:r>
              <a:rPr lang="en-GB" sz="1500" b="1" dirty="0" smtClean="0"/>
              <a:t>(e.g. Estonia</a:t>
            </a:r>
            <a:r>
              <a:rPr lang="en-GB" sz="1500" b="1" dirty="0"/>
              <a:t>, Georgia, Sweden and Ukraine</a:t>
            </a:r>
            <a:r>
              <a:rPr lang="en-GB" sz="1500" b="1" dirty="0" smtClean="0"/>
              <a:t>)</a:t>
            </a:r>
          </a:p>
          <a:p>
            <a:pPr marL="171450" indent="-171450" algn="just">
              <a:buFontTx/>
              <a:buChar char="-"/>
            </a:pPr>
            <a:endParaRPr lang="en-US" sz="1500" b="1" dirty="0" smtClean="0"/>
          </a:p>
          <a:p>
            <a:pPr marL="171450" indent="-171450" algn="just">
              <a:buFontTx/>
              <a:buChar char="-"/>
            </a:pPr>
            <a:r>
              <a:rPr lang="en-US" sz="1500" b="1" dirty="0" smtClean="0"/>
              <a:t>ODIHR </a:t>
            </a:r>
            <a:r>
              <a:rPr lang="en-US" sz="1500" b="1" dirty="0"/>
              <a:t>works on </a:t>
            </a:r>
            <a:r>
              <a:rPr lang="en-US" sz="1500" b="1" dirty="0" smtClean="0"/>
              <a:t>raising </a:t>
            </a:r>
            <a:r>
              <a:rPr lang="en-US" sz="1500" b="1" dirty="0"/>
              <a:t>awareness among participating States </a:t>
            </a:r>
            <a:r>
              <a:rPr lang="en-US" sz="1500" b="1" dirty="0" smtClean="0"/>
              <a:t>on parliamentary ethical standards by promoting </a:t>
            </a:r>
            <a:r>
              <a:rPr lang="en-US" sz="1500" b="1" dirty="0"/>
              <a:t>the Study and the expertise of ODIHR in this field</a:t>
            </a:r>
            <a:r>
              <a:rPr lang="en-US" sz="1500" b="1" dirty="0" smtClean="0"/>
              <a:t>. (e.g. Albania, Poland and Austria)</a:t>
            </a:r>
          </a:p>
          <a:p>
            <a:pPr algn="just"/>
            <a:endParaRPr lang="en-US" sz="1500" b="1" dirty="0"/>
          </a:p>
          <a:p>
            <a:pPr marL="171450" indent="-171450" algn="just">
              <a:buFontTx/>
              <a:buChar char="-"/>
            </a:pPr>
            <a:r>
              <a:rPr lang="en-US" sz="1500" b="1" dirty="0"/>
              <a:t>Regional Study </a:t>
            </a:r>
            <a:r>
              <a:rPr lang="en-US" sz="1500" b="1" dirty="0" smtClean="0"/>
              <a:t>tours </a:t>
            </a:r>
            <a:r>
              <a:rPr lang="en-US" sz="1500" b="1" dirty="0"/>
              <a:t>on Parliamentary Ethics in 2013 and 2014 for over 40 MPs from </a:t>
            </a:r>
            <a:r>
              <a:rPr lang="en-US" sz="1500" b="1" dirty="0" smtClean="0"/>
              <a:t>14 </a:t>
            </a:r>
            <a:r>
              <a:rPr lang="en-US" sz="1500" b="1" dirty="0"/>
              <a:t>OSCE participating States</a:t>
            </a:r>
            <a:r>
              <a:rPr lang="en-US" sz="1500" b="1" dirty="0" smtClean="0"/>
              <a:t>. </a:t>
            </a:r>
            <a:endParaRPr lang="en-US" sz="1500" b="1" dirty="0"/>
          </a:p>
          <a:p>
            <a:pPr marL="171450" indent="-171450" algn="just">
              <a:buFontTx/>
              <a:buChar char="-"/>
            </a:pPr>
            <a:endParaRPr lang="en-US" sz="1500" b="1" dirty="0"/>
          </a:p>
          <a:p>
            <a:pPr marL="171450" indent="-171450" algn="just">
              <a:buFontTx/>
              <a:buChar char="-"/>
            </a:pPr>
            <a:r>
              <a:rPr lang="en-US" sz="1500" b="1" dirty="0" smtClean="0"/>
              <a:t>ODIHR closely </a:t>
            </a:r>
            <a:r>
              <a:rPr lang="en-US" sz="1500" b="1" dirty="0"/>
              <a:t>works with </a:t>
            </a:r>
            <a:r>
              <a:rPr lang="en-US" sz="1500" b="1" dirty="0" smtClean="0"/>
              <a:t>Field </a:t>
            </a:r>
            <a:r>
              <a:rPr lang="en-US" sz="1500" b="1" dirty="0"/>
              <a:t>O</a:t>
            </a:r>
            <a:r>
              <a:rPr lang="en-US" sz="1500" b="1" dirty="0" smtClean="0"/>
              <a:t>perations </a:t>
            </a:r>
            <a:r>
              <a:rPr lang="en-US" sz="1500" b="1" dirty="0"/>
              <a:t>to support participating States </a:t>
            </a:r>
            <a:r>
              <a:rPr lang="en-US" sz="1500" b="1" dirty="0" smtClean="0"/>
              <a:t>in </a:t>
            </a:r>
            <a:r>
              <a:rPr lang="en-US" sz="1500" b="1" dirty="0"/>
              <a:t>developing </a:t>
            </a:r>
            <a:r>
              <a:rPr lang="en-US" sz="1500" b="1" dirty="0" smtClean="0"/>
              <a:t>codes </a:t>
            </a:r>
            <a:r>
              <a:rPr lang="en-US" sz="1500" b="1" dirty="0"/>
              <a:t>of conduct</a:t>
            </a:r>
            <a:r>
              <a:rPr lang="en-US" sz="1500" b="1" dirty="0" smtClean="0"/>
              <a:t>.</a:t>
            </a:r>
            <a:endParaRPr lang="en-US" sz="1500" b="1" dirty="0"/>
          </a:p>
          <a:p>
            <a:pPr marL="171450" indent="-171450" algn="just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93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7306</TotalTime>
  <Words>842</Words>
  <Application>Microsoft Office PowerPoint</Application>
  <PresentationFormat>Pokaz na ekranie (4:3)</PresentationFormat>
  <Paragraphs>116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Office Theme</vt:lpstr>
      <vt:lpstr>Clarity</vt:lpstr>
      <vt:lpstr>Prezentacja programu PowerPoint</vt:lpstr>
      <vt:lpstr>Perception of Corruption in  National Parliaments in the OSCE Region</vt:lpstr>
      <vt:lpstr>Prezentacja programu PowerPoint</vt:lpstr>
      <vt:lpstr>Prezentacja programu PowerPoint</vt:lpstr>
      <vt:lpstr>Codes: How do they work?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Caucus, Club, Group or Network?</dc:title>
  <dc:creator>Sonia Palmieri</dc:creator>
  <cp:lastModifiedBy>Marcin</cp:lastModifiedBy>
  <cp:revision>116</cp:revision>
  <cp:lastPrinted>2014-02-26T10:07:45Z</cp:lastPrinted>
  <dcterms:created xsi:type="dcterms:W3CDTF">2012-12-07T21:14:33Z</dcterms:created>
  <dcterms:modified xsi:type="dcterms:W3CDTF">2014-05-08T08:55:49Z</dcterms:modified>
</cp:coreProperties>
</file>